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76" r:id="rId4"/>
    <p:sldId id="277" r:id="rId5"/>
    <p:sldId id="278" r:id="rId6"/>
    <p:sldId id="279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80" r:id="rId26"/>
    <p:sldId id="281" r:id="rId27"/>
    <p:sldId id="282" r:id="rId28"/>
    <p:sldId id="293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2" r:id="rId37"/>
    <p:sldId id="290" r:id="rId38"/>
    <p:sldId id="291" r:id="rId3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53" autoAdjust="0"/>
    <p:restoredTop sz="94660"/>
  </p:normalViewPr>
  <p:slideViewPr>
    <p:cSldViewPr snapToGrid="0">
      <p:cViewPr varScale="1">
        <p:scale>
          <a:sx n="56" d="100"/>
          <a:sy n="56" d="100"/>
        </p:scale>
        <p:origin x="102" y="15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3063A-CB4F-4BBD-8309-0EC96F1E6EDE}" type="datetimeFigureOut">
              <a:rPr lang="ru-RU" smtClean="0"/>
              <a:t>26.08.2020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2DF851-3F2B-4065-92D5-4686164F09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43585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3063A-CB4F-4BBD-8309-0EC96F1E6EDE}" type="datetimeFigureOut">
              <a:rPr lang="ru-RU" smtClean="0"/>
              <a:t>26.08.2020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2DF851-3F2B-4065-92D5-4686164F09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12244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3063A-CB4F-4BBD-8309-0EC96F1E6EDE}" type="datetimeFigureOut">
              <a:rPr lang="ru-RU" smtClean="0"/>
              <a:t>26.08.2020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2DF851-3F2B-4065-92D5-4686164F09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8974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3063A-CB4F-4BBD-8309-0EC96F1E6EDE}" type="datetimeFigureOut">
              <a:rPr lang="ru-RU" smtClean="0"/>
              <a:t>26.08.2020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2DF851-3F2B-4065-92D5-4686164F09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09130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3063A-CB4F-4BBD-8309-0EC96F1E6EDE}" type="datetimeFigureOut">
              <a:rPr lang="ru-RU" smtClean="0"/>
              <a:t>26.08.2020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2DF851-3F2B-4065-92D5-4686164F09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7715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3063A-CB4F-4BBD-8309-0EC96F1E6EDE}" type="datetimeFigureOut">
              <a:rPr lang="ru-RU" smtClean="0"/>
              <a:t>26.08.2020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2DF851-3F2B-4065-92D5-4686164F09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44678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3063A-CB4F-4BBD-8309-0EC96F1E6EDE}" type="datetimeFigureOut">
              <a:rPr lang="ru-RU" smtClean="0"/>
              <a:t>26.08.2020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2DF851-3F2B-4065-92D5-4686164F09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90174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3063A-CB4F-4BBD-8309-0EC96F1E6EDE}" type="datetimeFigureOut">
              <a:rPr lang="ru-RU" smtClean="0"/>
              <a:t>26.08.2020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2DF851-3F2B-4065-92D5-4686164F09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00528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3063A-CB4F-4BBD-8309-0EC96F1E6EDE}" type="datetimeFigureOut">
              <a:rPr lang="ru-RU" smtClean="0"/>
              <a:t>26.08.2020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2DF851-3F2B-4065-92D5-4686164F09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64878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3063A-CB4F-4BBD-8309-0EC96F1E6EDE}" type="datetimeFigureOut">
              <a:rPr lang="ru-RU" smtClean="0"/>
              <a:t>26.08.2020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2DF851-3F2B-4065-92D5-4686164F09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34332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3063A-CB4F-4BBD-8309-0EC96F1E6EDE}" type="datetimeFigureOut">
              <a:rPr lang="ru-RU" smtClean="0"/>
              <a:t>26.08.2020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2DF851-3F2B-4065-92D5-4686164F09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44945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3063A-CB4F-4BBD-8309-0EC96F1E6EDE}" type="datetimeFigureOut">
              <a:rPr lang="ru-RU" smtClean="0"/>
              <a:t>26.08.2020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2DF851-3F2B-4065-92D5-4686164F09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82752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741713"/>
            <a:ext cx="9144000" cy="2438402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ТЕМА ЛЕКЦИИ 2. ОСНОВНЫЕ ЭТАПЫ И ТЕНДЕНЦИИ РАЗВИТИЯ КРЕАТИВНОЙ ИНДУСТРИИ</a:t>
            </a:r>
            <a:r>
              <a:rPr lang="ru-RU" dirty="0"/>
              <a:t> </a:t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2733448"/>
          </a:xfrm>
        </p:spPr>
        <p:txBody>
          <a:bodyPr>
            <a:normAutofit fontScale="85000" lnSpcReduction="20000"/>
          </a:bodyPr>
          <a:lstStyle/>
          <a:p>
            <a:pPr lvl="0" algn="just"/>
            <a:r>
              <a:rPr lang="ru-RU" b="1" i="1" dirty="0" smtClean="0"/>
              <a:t>1. </a:t>
            </a:r>
            <a:r>
              <a:rPr lang="ru-RU" sz="4000" dirty="0"/>
              <a:t>Основные характеристики креативных индустрий </a:t>
            </a:r>
          </a:p>
          <a:p>
            <a:pPr algn="just"/>
            <a:r>
              <a:rPr lang="ru-RU" sz="4000" dirty="0"/>
              <a:t>2. Тенденции развития креативных индустрий в странах Европейского Союза </a:t>
            </a:r>
          </a:p>
          <a:p>
            <a:pPr algn="just"/>
            <a:r>
              <a:rPr lang="ru-RU" sz="4000" dirty="0"/>
              <a:t>3. Современное развитие креативных индустрий в России</a:t>
            </a:r>
          </a:p>
          <a:p>
            <a:pPr algn="just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0120950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5400" b="1" dirty="0" smtClean="0"/>
              <a:t>В английском языке </a:t>
            </a:r>
            <a:endParaRPr lang="ru-RU" sz="54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 algn="just">
              <a:buNone/>
            </a:pPr>
            <a:r>
              <a:rPr lang="ru-RU" sz="6000" dirty="0" smtClean="0"/>
              <a:t>к </a:t>
            </a:r>
            <a:r>
              <a:rPr lang="ru-RU" sz="6000" dirty="0"/>
              <a:t>началу XIX в. стал использоваться глагол «</a:t>
            </a:r>
            <a:r>
              <a:rPr lang="ru-RU" sz="6000" dirty="0" err="1"/>
              <a:t>advertise</a:t>
            </a:r>
            <a:r>
              <a:rPr lang="ru-RU" sz="6000" dirty="0"/>
              <a:t>», который в XV – XVI столетиях, как указывает Оксфордский словарь, обозначал просто сообщение о </a:t>
            </a:r>
            <a:r>
              <a:rPr lang="ru-RU" sz="6000" dirty="0" smtClean="0"/>
              <a:t>чем-либо</a:t>
            </a:r>
            <a:endParaRPr lang="ru-RU" sz="60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2485743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5400" b="1" dirty="0" smtClean="0"/>
              <a:t>Романские языки (французский, итальянский, испанский) </a:t>
            </a:r>
            <a:endParaRPr lang="ru-RU" sz="54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2343149"/>
            <a:ext cx="10515600" cy="3833813"/>
          </a:xfrm>
        </p:spPr>
        <p:txBody>
          <a:bodyPr/>
          <a:lstStyle/>
          <a:p>
            <a:pPr marL="0" indent="0" algn="just">
              <a:buNone/>
            </a:pPr>
            <a:r>
              <a:rPr lang="ru-RU" sz="5400" dirty="0" smtClean="0"/>
              <a:t>добавили </a:t>
            </a:r>
            <a:r>
              <a:rPr lang="ru-RU" sz="5400" dirty="0"/>
              <a:t>к понятию «</a:t>
            </a:r>
            <a:r>
              <a:rPr lang="ru-RU" sz="5400" dirty="0" err="1"/>
              <a:t>reclame</a:t>
            </a:r>
            <a:r>
              <a:rPr lang="ru-RU" sz="5400" dirty="0"/>
              <a:t>» - «</a:t>
            </a:r>
            <a:r>
              <a:rPr lang="ru-RU" sz="5400" dirty="0" err="1"/>
              <a:t>publicite</a:t>
            </a:r>
            <a:r>
              <a:rPr lang="ru-RU" sz="5400" dirty="0"/>
              <a:t>» (франц.), «</a:t>
            </a:r>
            <a:r>
              <a:rPr lang="ru-RU" sz="5400" dirty="0" err="1"/>
              <a:t>publcitad</a:t>
            </a:r>
            <a:r>
              <a:rPr lang="ru-RU" sz="5400" dirty="0"/>
              <a:t>» (исп.), подчеркивающее массовость рекламного </a:t>
            </a:r>
            <a:r>
              <a:rPr lang="ru-RU" sz="5400" dirty="0" smtClean="0"/>
              <a:t>адресата</a:t>
            </a:r>
            <a:endParaRPr lang="ru-RU" sz="54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8338841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5400" b="1" dirty="0" smtClean="0"/>
              <a:t>Определения рекламы</a:t>
            </a:r>
            <a:endParaRPr lang="ru-RU" sz="54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ru-RU" sz="4800" dirty="0" smtClean="0"/>
              <a:t>«</a:t>
            </a:r>
            <a:r>
              <a:rPr lang="ru-RU" sz="4800" dirty="0"/>
              <a:t>Реклама представляет собой неличные формы коммуникации, осуществляемые посредством платных средств распространения информации, с четко указанным источником финансирования» (Ф. </a:t>
            </a:r>
            <a:r>
              <a:rPr lang="ru-RU" sz="4800" dirty="0" err="1"/>
              <a:t>Котлер</a:t>
            </a:r>
            <a:r>
              <a:rPr lang="ru-RU" sz="4800" dirty="0"/>
              <a:t> </a:t>
            </a:r>
            <a:r>
              <a:rPr lang="ru-RU" sz="4800" dirty="0" smtClean="0"/>
              <a:t>)</a:t>
            </a:r>
            <a:endParaRPr lang="ru-RU" sz="48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3596997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5400" b="1" dirty="0" smtClean="0"/>
              <a:t>Определения рекламы</a:t>
            </a:r>
            <a:endParaRPr lang="ru-RU" sz="54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4803775"/>
          </a:xfrm>
        </p:spPr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ru-RU" sz="4000" dirty="0" smtClean="0"/>
              <a:t> </a:t>
            </a:r>
            <a:r>
              <a:rPr lang="ru-RU" sz="4000" dirty="0"/>
              <a:t>«Реклама – это любая оплачиваемая заказчиком форма неличного представления и продвижения идей, товаров и услуг. Рекламные обращения могут представлять собой экономически эффективный способ распространения сообщений, направленных как на создание предпочтения торговой марки, так и на обучение людей чему-либо» (Ф. </a:t>
            </a:r>
            <a:r>
              <a:rPr lang="ru-RU" sz="4000" dirty="0" err="1"/>
              <a:t>Котлер</a:t>
            </a:r>
            <a:r>
              <a:rPr lang="ru-RU" sz="4000" dirty="0" smtClean="0"/>
              <a:t>) </a:t>
            </a:r>
            <a:endParaRPr lang="ru-RU" sz="40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939985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46075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ru-RU" sz="5400" b="1" dirty="0"/>
              <a:t>Определения рекламы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ru-RU" dirty="0" smtClean="0"/>
              <a:t> </a:t>
            </a:r>
            <a:r>
              <a:rPr lang="ru-RU" sz="4800" dirty="0" smtClean="0"/>
              <a:t>«Реклама </a:t>
            </a:r>
            <a:r>
              <a:rPr lang="ru-RU" sz="4800" dirty="0"/>
              <a:t>– это </a:t>
            </a:r>
            <a:r>
              <a:rPr lang="ru-RU" sz="4800" dirty="0" smtClean="0"/>
              <a:t>любая </a:t>
            </a:r>
            <a:r>
              <a:rPr lang="ru-RU" sz="4800" dirty="0"/>
              <a:t>платная форма неличного представления и продвижения идей или услуг от имени известного спонсора» (Американская ассоциация маркетинга</a:t>
            </a:r>
            <a:r>
              <a:rPr lang="ru-RU" sz="4800" dirty="0" smtClean="0"/>
              <a:t>)</a:t>
            </a:r>
            <a:endParaRPr lang="ru-RU" sz="4800" dirty="0"/>
          </a:p>
          <a:p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143306495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5400" b="1" dirty="0"/>
              <a:t>Определения рекламы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ru-RU" dirty="0" smtClean="0"/>
              <a:t> </a:t>
            </a:r>
            <a:r>
              <a:rPr lang="ru-RU" sz="5400" dirty="0"/>
              <a:t>Реклама – это «создание и/или распространение таких сведений о товаре, которые заставят потребителя купить его» (Д. </a:t>
            </a:r>
            <a:r>
              <a:rPr lang="ru-RU" sz="5400" dirty="0" err="1"/>
              <a:t>Бернстайн</a:t>
            </a:r>
            <a:r>
              <a:rPr lang="ru-RU" sz="5400" dirty="0" smtClean="0"/>
              <a:t>)</a:t>
            </a:r>
            <a:endParaRPr lang="ru-RU" sz="54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9217526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5400" b="1" dirty="0"/>
              <a:t>Определения рекламы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ru-RU" sz="4000" dirty="0" smtClean="0"/>
              <a:t> </a:t>
            </a:r>
            <a:r>
              <a:rPr lang="ru-RU" sz="4000" dirty="0"/>
              <a:t>Реклама – это «непрямая форма убеждения, базирующаяся на информационном или эмоциональном описании преимуществ продукта. Ее задача – создать у потребителей благоприятное впечатление о продукте и «сосредоточить их мысли» на совершении покупки» (</a:t>
            </a:r>
            <a:r>
              <a:rPr lang="ru-RU" sz="4000" dirty="0" err="1"/>
              <a:t>Дж.Р</a:t>
            </a:r>
            <a:r>
              <a:rPr lang="ru-RU" sz="4000" dirty="0"/>
              <a:t>. </a:t>
            </a:r>
            <a:r>
              <a:rPr lang="ru-RU" sz="4000" dirty="0" err="1"/>
              <a:t>Росситер</a:t>
            </a:r>
            <a:r>
              <a:rPr lang="ru-RU" sz="4000" dirty="0"/>
              <a:t>, Л. Перси</a:t>
            </a:r>
            <a:r>
              <a:rPr lang="ru-RU" sz="4000" dirty="0" smtClean="0"/>
              <a:t>)</a:t>
            </a:r>
            <a:endParaRPr lang="ru-RU" sz="40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8944705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5400" b="1" dirty="0"/>
              <a:t>Определения рекламы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ru-RU" dirty="0" smtClean="0"/>
              <a:t> </a:t>
            </a:r>
            <a:r>
              <a:rPr lang="ru-RU" sz="4000" dirty="0"/>
              <a:t>Реклама – это «оплаченная, не персонализированная коммуникация, осуществляемая идентифицированным спонсором и использующая средства массовой информации с целью склонить к чему-то аудиторию или повлиять на нее» (У. Уэллс, Дж. </a:t>
            </a:r>
            <a:r>
              <a:rPr lang="ru-RU" sz="4000" dirty="0" err="1"/>
              <a:t>Бернет</a:t>
            </a:r>
            <a:r>
              <a:rPr lang="ru-RU" sz="4000" dirty="0"/>
              <a:t>, С. </a:t>
            </a:r>
            <a:r>
              <a:rPr lang="ru-RU" sz="4000" dirty="0" err="1"/>
              <a:t>Мориарти</a:t>
            </a:r>
            <a:r>
              <a:rPr lang="ru-RU" sz="4000" dirty="0" smtClean="0"/>
              <a:t>)</a:t>
            </a:r>
            <a:endParaRPr lang="ru-RU" sz="40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6556760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5400" b="1" dirty="0"/>
              <a:t>Определения рекламы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ru-RU" sz="4400" dirty="0" smtClean="0"/>
              <a:t>Реклама </a:t>
            </a:r>
            <a:r>
              <a:rPr lang="ru-RU" sz="4400" dirty="0"/>
              <a:t>– это «платное, однонаправленное и неличное обращение, осуществляемое через средства массовой коммуникации и другие виды связи, агитирующие в пользу какого-либо товара, марки, фирмы» (А. </a:t>
            </a:r>
            <a:r>
              <a:rPr lang="ru-RU" sz="4400" dirty="0" err="1"/>
              <a:t>Дейян</a:t>
            </a:r>
            <a:r>
              <a:rPr lang="ru-RU" sz="4400" dirty="0" smtClean="0"/>
              <a:t>)</a:t>
            </a:r>
            <a:endParaRPr lang="ru-RU" sz="44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6892234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5400" b="1" dirty="0"/>
              <a:t>Определения рекламы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ru-RU" sz="4800" dirty="0" smtClean="0"/>
              <a:t>«</a:t>
            </a:r>
            <a:r>
              <a:rPr lang="ru-RU" sz="4800" dirty="0"/>
              <a:t>Реклама – это форма коммуникации, которая пытается перевести качества товаров и услуг, а также идеи на язык нужд и запросов потребителя» (Ч. </a:t>
            </a:r>
            <a:r>
              <a:rPr lang="ru-RU" sz="4800" dirty="0" err="1"/>
              <a:t>Сендидж</a:t>
            </a:r>
            <a:r>
              <a:rPr lang="ru-RU" sz="4800" dirty="0" smtClean="0"/>
              <a:t>)</a:t>
            </a:r>
            <a:endParaRPr lang="ru-RU" sz="48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065002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5400" b="1" i="1" dirty="0" smtClean="0"/>
              <a:t>1. </a:t>
            </a:r>
            <a:r>
              <a:rPr lang="ru-RU" sz="5400" b="1" dirty="0" smtClean="0"/>
              <a:t>Основные </a:t>
            </a:r>
            <a:r>
              <a:rPr lang="ru-RU" sz="5400" b="1" dirty="0"/>
              <a:t>характеристики креативных индустрий </a:t>
            </a:r>
            <a:endParaRPr lang="ru-RU" sz="5400" b="1" i="1" dirty="0"/>
          </a:p>
        </p:txBody>
      </p:sp>
      <p:pic>
        <p:nvPicPr>
          <p:cNvPr id="3074" name="Picture 2" descr="https://www.psychologos.ru/images/articles/showcases/do0f23k.jpe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32496" y="2571750"/>
            <a:ext cx="6527007" cy="36052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0431811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5400" b="1" dirty="0"/>
              <a:t>Определения рекламы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466850"/>
            <a:ext cx="10515600" cy="5391149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3600" dirty="0" smtClean="0"/>
              <a:t>Реклама </a:t>
            </a:r>
            <a:r>
              <a:rPr lang="ru-RU" sz="3600" dirty="0"/>
              <a:t>– это «ответвление массовой коммуникации, в русле которого создаются и распространяются информативно-образные, экспрессивно-суггестивные тексты, адресованные группам людей с целью будить их к нужным рекламодателю выбору и поступку» (В.В. </a:t>
            </a:r>
            <a:r>
              <a:rPr lang="ru-RU" sz="3600" dirty="0" err="1"/>
              <a:t>Ученова</a:t>
            </a:r>
            <a:r>
              <a:rPr lang="ru-RU" sz="3600" dirty="0"/>
              <a:t>, Н.В. Старых</a:t>
            </a:r>
            <a:r>
              <a:rPr lang="ru-RU" sz="3600" dirty="0" smtClean="0"/>
              <a:t>) </a:t>
            </a:r>
            <a:endParaRPr lang="ru-RU" sz="3600" dirty="0"/>
          </a:p>
          <a:p>
            <a:pPr marL="0" indent="0" algn="just">
              <a:buNone/>
            </a:pPr>
            <a:r>
              <a:rPr lang="ru-RU" b="1" dirty="0" smtClean="0"/>
              <a:t>Источник</a:t>
            </a:r>
            <a:r>
              <a:rPr lang="ru-RU" b="1" dirty="0"/>
              <a:t>:</a:t>
            </a:r>
            <a:r>
              <a:rPr lang="ru-RU" dirty="0"/>
              <a:t> Николаева М.А. История рекламы и средств массовой информации: курс лекций [Текст] + CD: учебно-методический комплекс / М.А. Николаева; ФГБОУ ВПО «Урал. гос. </a:t>
            </a:r>
            <a:r>
              <a:rPr lang="ru-RU" dirty="0" err="1"/>
              <a:t>пед</a:t>
            </a:r>
            <a:r>
              <a:rPr lang="ru-RU" dirty="0"/>
              <a:t>. ун-т». – Екатеринбург, 2012. – 174 с.</a:t>
            </a:r>
          </a:p>
          <a:p>
            <a:pPr algn="just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7816091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i="1" dirty="0"/>
              <a:t>1.2. Паблик </a:t>
            </a:r>
            <a:r>
              <a:rPr lang="ru-RU" b="1" i="1" dirty="0" err="1" smtClean="0"/>
              <a:t>рилейшнз</a:t>
            </a:r>
            <a:r>
              <a:rPr lang="ru-RU" b="1" i="1" dirty="0" smtClean="0"/>
              <a:t> в креативных индустриях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00050" y="1690688"/>
            <a:ext cx="11087100" cy="4919662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4000" dirty="0"/>
              <a:t>ПР - содействие установлению взаимопонимания и доброжелательности между личностью, организацией и другими людьми, группами людей или обществом в целом посредством распространения разъяснительного материала, развития обмена информацией и оценки общественного </a:t>
            </a:r>
            <a:r>
              <a:rPr lang="ru-RU" sz="4000" dirty="0" smtClean="0"/>
              <a:t>мнения                                               			(</a:t>
            </a:r>
            <a:r>
              <a:rPr lang="ru-RU" sz="4000" dirty="0"/>
              <a:t>Международный словарь Уэбстера </a:t>
            </a:r>
            <a:r>
              <a:rPr lang="ru-RU" sz="4000" dirty="0" smtClean="0"/>
              <a:t>)</a:t>
            </a:r>
            <a:endParaRPr lang="ru-RU" sz="4000" dirty="0"/>
          </a:p>
          <a:p>
            <a:pPr marL="0" indent="0" algn="just">
              <a:buNone/>
            </a:pP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302637709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6000" b="1" dirty="0" smtClean="0"/>
              <a:t>Особенности общественности: </a:t>
            </a:r>
            <a:r>
              <a:rPr lang="ru-RU" sz="5400" dirty="0" smtClean="0"/>
              <a:t/>
            </a:r>
            <a:br>
              <a:rPr lang="ru-RU" sz="5400" dirty="0" smtClean="0"/>
            </a:br>
            <a:endParaRPr lang="ru-RU" sz="5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409700"/>
            <a:ext cx="10515600" cy="5448299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dirty="0" smtClean="0"/>
              <a:t>1</a:t>
            </a:r>
            <a:r>
              <a:rPr lang="ru-RU" dirty="0"/>
              <a:t>. </a:t>
            </a:r>
            <a:r>
              <a:rPr lang="ru-RU" sz="3000" dirty="0"/>
              <a:t>Общественное мнение меняется – недостаточно однократно его сформировать, с ним надо работать постоянно; </a:t>
            </a:r>
          </a:p>
          <a:p>
            <a:pPr marL="0" indent="0" algn="just">
              <a:buNone/>
            </a:pPr>
            <a:r>
              <a:rPr lang="ru-RU" sz="3000" dirty="0"/>
              <a:t>2. Потенциальная направленность поведения общественности </a:t>
            </a:r>
            <a:r>
              <a:rPr lang="ru-RU" sz="3000" dirty="0" smtClean="0"/>
              <a:t>определяется </a:t>
            </a:r>
            <a:r>
              <a:rPr lang="ru-RU" sz="3000" dirty="0"/>
              <a:t>реалиями действительности; </a:t>
            </a:r>
          </a:p>
          <a:p>
            <a:pPr marL="0" indent="0" algn="just">
              <a:buNone/>
            </a:pPr>
            <a:r>
              <a:rPr lang="ru-RU" sz="3000" dirty="0"/>
              <a:t>3. Не существует единой и унифицированной широкой общественности   –   влияние на общественное мнение должно ориентироваться на конкретные группы, или сегменты общественности (часть общественности); </a:t>
            </a:r>
          </a:p>
          <a:p>
            <a:pPr marL="0" indent="0" algn="just">
              <a:buNone/>
            </a:pPr>
            <a:r>
              <a:rPr lang="ru-RU" sz="3000" dirty="0"/>
              <a:t>4. Общественное мнение обычно меняется в большей степени событиями, чем словами; </a:t>
            </a:r>
          </a:p>
          <a:p>
            <a:pPr marL="0" indent="0" algn="just">
              <a:buNone/>
            </a:pPr>
            <a:r>
              <a:rPr lang="ru-RU" sz="3000" dirty="0"/>
              <a:t>5. Мнение общественности определяется ее интересами. 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3268036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5400" b="1" dirty="0"/>
              <a:t>Паблик </a:t>
            </a:r>
            <a:r>
              <a:rPr lang="ru-RU" sz="5400" b="1" dirty="0" err="1"/>
              <a:t>рилейшнз</a:t>
            </a:r>
            <a:r>
              <a:rPr lang="ru-RU" sz="5400" b="1" dirty="0"/>
              <a:t>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4800" dirty="0" smtClean="0"/>
              <a:t>– </a:t>
            </a:r>
            <a:r>
              <a:rPr lang="ru-RU" sz="4800" dirty="0"/>
              <a:t>это искусство и наука анализа тенденций, предсказания их последствий, выдачи рекомендаций руководству организации и осуществления программ действий в интересах и организации и </a:t>
            </a:r>
            <a:r>
              <a:rPr lang="ru-RU" sz="4800" dirty="0" smtClean="0"/>
              <a:t>общественности</a:t>
            </a: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182084538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000" b="1" dirty="0" smtClean="0"/>
              <a:t>Цель акций ПР</a:t>
            </a:r>
            <a:endParaRPr lang="ru-RU" sz="60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ru-RU" sz="4000" dirty="0" smtClean="0"/>
              <a:t>1</a:t>
            </a:r>
            <a:r>
              <a:rPr lang="ru-RU" sz="4000" dirty="0"/>
              <a:t>. Убедить людей или организации изменить свое отношение или мнение по какому-либо вопросу; </a:t>
            </a:r>
          </a:p>
          <a:p>
            <a:pPr marL="0" indent="0" algn="just">
              <a:buNone/>
            </a:pPr>
            <a:r>
              <a:rPr lang="ru-RU" sz="4000" dirty="0"/>
              <a:t>2. Сформировать общественное мнение, когда его нет; </a:t>
            </a:r>
          </a:p>
          <a:p>
            <a:pPr marL="0" indent="0" algn="just">
              <a:buNone/>
            </a:pPr>
            <a:r>
              <a:rPr lang="ru-RU" sz="4000" dirty="0"/>
              <a:t>3. Усилить существующее общественное </a:t>
            </a:r>
            <a:r>
              <a:rPr lang="ru-RU" sz="4000" dirty="0" smtClean="0"/>
              <a:t>мнение</a:t>
            </a:r>
            <a:endParaRPr lang="ru-RU" sz="40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4974121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5400" b="1" dirty="0"/>
              <a:t>Практика PR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ru-RU" sz="5400" dirty="0" smtClean="0"/>
              <a:t>- </a:t>
            </a:r>
            <a:r>
              <a:rPr lang="ru-RU" sz="5400" dirty="0"/>
              <a:t>это практика коммуникативного менеджмента. С функциональной точки зрения, </a:t>
            </a:r>
            <a:r>
              <a:rPr lang="ru-RU" sz="5400" dirty="0" err="1"/>
              <a:t>Public</a:t>
            </a:r>
            <a:r>
              <a:rPr lang="ru-RU" sz="5400" dirty="0"/>
              <a:t> </a:t>
            </a:r>
            <a:r>
              <a:rPr lang="ru-RU" sz="5400" dirty="0" err="1"/>
              <a:t>Relations</a:t>
            </a:r>
            <a:r>
              <a:rPr lang="ru-RU" sz="5400" dirty="0"/>
              <a:t> - это управляемый процесс межгрупповой </a:t>
            </a:r>
            <a:r>
              <a:rPr lang="ru-RU" sz="5400" dirty="0" smtClean="0"/>
              <a:t>коммуникации</a:t>
            </a:r>
            <a:endParaRPr lang="ru-RU" sz="54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2454872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63784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800" b="1" dirty="0"/>
              <a:t>Свои функции PR могут выполнять в следующих сферах человеческой деятельности: </a:t>
            </a:r>
            <a:br>
              <a:rPr lang="ru-RU" sz="4800" b="1" dirty="0"/>
            </a:br>
            <a:endParaRPr lang="ru-RU" sz="48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2155370"/>
            <a:ext cx="10515600" cy="470262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4000" dirty="0" smtClean="0">
                <a:sym typeface="Symbol" panose="05050102010706020507" pitchFamily="18" charset="2"/>
              </a:rPr>
              <a:t></a:t>
            </a:r>
            <a:r>
              <a:rPr lang="ru-RU" sz="4000" dirty="0" smtClean="0"/>
              <a:t> </a:t>
            </a:r>
            <a:r>
              <a:rPr lang="ru-RU" sz="4000" dirty="0"/>
              <a:t>общественных отношениях; </a:t>
            </a:r>
          </a:p>
          <a:p>
            <a:pPr marL="0" indent="0">
              <a:buNone/>
            </a:pPr>
            <a:r>
              <a:rPr lang="ru-RU" sz="4000" dirty="0">
                <a:sym typeface="Symbol" panose="05050102010706020507" pitchFamily="18" charset="2"/>
              </a:rPr>
              <a:t></a:t>
            </a:r>
            <a:r>
              <a:rPr lang="ru-RU" sz="4000" dirty="0"/>
              <a:t> правительственных отношениях; </a:t>
            </a:r>
          </a:p>
          <a:p>
            <a:pPr marL="0" indent="0">
              <a:buNone/>
            </a:pPr>
            <a:r>
              <a:rPr lang="ru-RU" sz="4000" dirty="0">
                <a:sym typeface="Symbol" panose="05050102010706020507" pitchFamily="18" charset="2"/>
              </a:rPr>
              <a:t></a:t>
            </a:r>
            <a:r>
              <a:rPr lang="ru-RU" sz="4000" dirty="0"/>
              <a:t> международных и межнациональных отношениях; </a:t>
            </a:r>
          </a:p>
          <a:p>
            <a:pPr marL="0" indent="0">
              <a:buNone/>
            </a:pPr>
            <a:r>
              <a:rPr lang="ru-RU" sz="4000" dirty="0">
                <a:sym typeface="Symbol" panose="05050102010706020507" pitchFamily="18" charset="2"/>
              </a:rPr>
              <a:t></a:t>
            </a:r>
            <a:r>
              <a:rPr lang="ru-RU" sz="4000" dirty="0"/>
              <a:t> отношениях в промышленности и финансах;</a:t>
            </a:r>
          </a:p>
          <a:p>
            <a:pPr marL="0" indent="0">
              <a:buNone/>
            </a:pPr>
            <a:r>
              <a:rPr lang="ru-RU" sz="4000" dirty="0"/>
              <a:t> </a:t>
            </a:r>
            <a:r>
              <a:rPr lang="ru-RU" sz="4000" dirty="0">
                <a:sym typeface="Symbol" panose="05050102010706020507" pitchFamily="18" charset="2"/>
              </a:rPr>
              <a:t></a:t>
            </a:r>
            <a:r>
              <a:rPr lang="ru-RU" sz="4000" dirty="0"/>
              <a:t> средствах массовой </a:t>
            </a:r>
            <a:r>
              <a:rPr lang="ru-RU" sz="4000" dirty="0" smtClean="0"/>
              <a:t>информации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109569775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226921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5300" b="1" i="1" dirty="0" smtClean="0"/>
              <a:t>2. Тенденции </a:t>
            </a:r>
            <a:r>
              <a:rPr lang="ru-RU" sz="5300" b="1" i="1" dirty="0"/>
              <a:t>развития креативных индустрий в странах </a:t>
            </a:r>
            <a:r>
              <a:rPr lang="ru-RU" sz="5300" b="1" i="1" dirty="0" smtClean="0"/>
              <a:t/>
            </a:r>
            <a:br>
              <a:rPr lang="ru-RU" sz="5300" b="1" i="1" dirty="0" smtClean="0"/>
            </a:br>
            <a:r>
              <a:rPr lang="ru-RU" sz="5300" b="1" i="1" dirty="0" smtClean="0"/>
              <a:t>Европейского </a:t>
            </a:r>
            <a:r>
              <a:rPr lang="ru-RU" sz="5300" b="1" i="1" dirty="0"/>
              <a:t>Союза</a:t>
            </a:r>
            <a:r>
              <a:rPr lang="ru-RU" sz="5300" b="1" dirty="0"/>
              <a:t>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2050" name="Picture 2" descr="http://komitet2-3.km.duma.gov.ru/upload/site16/document_news/016/175/596/krea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32198" y="2633663"/>
            <a:ext cx="5327604" cy="3543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1411717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2360822"/>
          </a:xfrm>
        </p:spPr>
        <p:txBody>
          <a:bodyPr>
            <a:noAutofit/>
          </a:bodyPr>
          <a:lstStyle/>
          <a:p>
            <a:pPr algn="ctr"/>
            <a:r>
              <a:rPr lang="ru-RU" sz="5400" b="1" dirty="0"/>
              <a:t>В одном из определений Конференции ООН по торговле и развитие (ЮНКТАД) подчеркивается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3053751"/>
            <a:ext cx="10515600" cy="3123212"/>
          </a:xfrm>
        </p:spPr>
        <p:txBody>
          <a:bodyPr>
            <a:normAutofit fontScale="85000" lnSpcReduction="20000"/>
          </a:bodyPr>
          <a:lstStyle/>
          <a:p>
            <a:pPr marL="0" indent="0" algn="just">
              <a:buNone/>
            </a:pPr>
            <a:r>
              <a:rPr lang="ru-RU" sz="5400" dirty="0" smtClean="0"/>
              <a:t>что </a:t>
            </a:r>
            <a:r>
              <a:rPr lang="ru-RU" sz="5400" dirty="0"/>
              <a:t>креативная экономика является результатом взаимодействия экономических, культурных и социальных аспектов технологии, туризмом и явлением интеллектуальной собственности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5470930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257401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5400" b="1" dirty="0"/>
              <a:t>Доход от функционирования креативных индустрий европейских стран</a:t>
            </a:r>
            <a:br>
              <a:rPr lang="ru-RU" sz="5400" b="1" dirty="0"/>
            </a:br>
            <a:endParaRPr lang="ru-RU" sz="54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3396343"/>
            <a:ext cx="10515600" cy="2780620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4800" dirty="0" smtClean="0"/>
              <a:t>превышает </a:t>
            </a:r>
            <a:r>
              <a:rPr lang="ru-RU" sz="4800" dirty="0"/>
              <a:t>700 млрд долл. США, что составляет 32% от мировых доходов креативного </a:t>
            </a:r>
            <a:r>
              <a:rPr lang="ru-RU" sz="4800" dirty="0" smtClean="0"/>
              <a:t>сектора</a:t>
            </a: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10311835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5400" b="1" dirty="0"/>
              <a:t>Креативные индустрии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4400" dirty="0" smtClean="0"/>
              <a:t>– </a:t>
            </a:r>
            <a:r>
              <a:rPr lang="ru-RU" sz="4400" dirty="0"/>
              <a:t>это деятельность, в основе которой лежит индивидуальное творческое начало, навык или талант и которое несет в себе потенциал создания добавленной стоимости и рабочих мест путем производства и эксплуатации интеллектуальной </a:t>
            </a:r>
            <a:r>
              <a:rPr lang="ru-RU" sz="4400" dirty="0" smtClean="0"/>
              <a:t>собственности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370375247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2203904"/>
          </a:xfrm>
        </p:spPr>
        <p:txBody>
          <a:bodyPr>
            <a:noAutofit/>
          </a:bodyPr>
          <a:lstStyle/>
          <a:p>
            <a:pPr algn="ctr"/>
            <a:r>
              <a:rPr lang="ru-RU" sz="5400" b="1" dirty="0"/>
              <a:t>Европейский альянс креативных индустрий (</a:t>
            </a:r>
            <a:r>
              <a:rPr lang="ru-RU" sz="5400" b="1" dirty="0" err="1"/>
              <a:t>European</a:t>
            </a:r>
            <a:r>
              <a:rPr lang="ru-RU" sz="5400" b="1" dirty="0"/>
              <a:t> </a:t>
            </a:r>
            <a:r>
              <a:rPr lang="ru-RU" sz="5400" b="1" dirty="0" err="1"/>
              <a:t>Creative</a:t>
            </a:r>
            <a:r>
              <a:rPr lang="ru-RU" sz="5400" b="1" dirty="0"/>
              <a:t> </a:t>
            </a:r>
            <a:r>
              <a:rPr lang="ru-RU" sz="5400" b="1" dirty="0" err="1"/>
              <a:t>Industries</a:t>
            </a:r>
            <a:r>
              <a:rPr lang="ru-RU" sz="5400" b="1" dirty="0"/>
              <a:t> </a:t>
            </a:r>
            <a:r>
              <a:rPr lang="ru-RU" sz="5400" b="1" dirty="0" err="1"/>
              <a:t>Alliance</a:t>
            </a:r>
            <a:r>
              <a:rPr lang="ru-RU" sz="5400" b="1" dirty="0"/>
              <a:t> - </a:t>
            </a:r>
            <a:r>
              <a:rPr lang="ru-RU" sz="5400" b="1" dirty="0" smtClean="0"/>
              <a:t>ECIA)</a:t>
            </a:r>
            <a:endParaRPr lang="ru-RU" sz="54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2743199"/>
            <a:ext cx="10515600" cy="3433763"/>
          </a:xfrm>
        </p:spPr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ru-RU" sz="5400" dirty="0" smtClean="0"/>
              <a:t>является платформой </a:t>
            </a:r>
            <a:r>
              <a:rPr lang="ru-RU" sz="5400" dirty="0"/>
              <a:t>региональных и национальных разработчиков стратегии развития креативных индустрий и поддержки бизнеса в этом </a:t>
            </a:r>
            <a:r>
              <a:rPr lang="ru-RU" sz="5400" dirty="0" smtClean="0"/>
              <a:t>секторе</a:t>
            </a:r>
            <a:endParaRPr lang="ru-RU" sz="5400" dirty="0"/>
          </a:p>
        </p:txBody>
      </p:sp>
    </p:spTree>
    <p:extLst>
      <p:ext uri="{BB962C8B-B14F-4D97-AF65-F5344CB8AC3E}">
        <p14:creationId xmlns:p14="http://schemas.microsoft.com/office/powerpoint/2010/main" val="174542896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5400" b="1" dirty="0"/>
              <a:t>Наибольшее количество занятых креативной деятельностью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4800" dirty="0" smtClean="0"/>
              <a:t> в </a:t>
            </a:r>
            <a:r>
              <a:rPr lang="ru-RU" sz="4800" dirty="0"/>
              <a:t>музыкальной сфере (1289000 человек), </a:t>
            </a:r>
            <a:endParaRPr lang="ru-RU" sz="4800" dirty="0" smtClean="0"/>
          </a:p>
          <a:p>
            <a:r>
              <a:rPr lang="ru-RU" sz="4800" dirty="0" smtClean="0"/>
              <a:t> в </a:t>
            </a:r>
            <a:r>
              <a:rPr lang="ru-RU" sz="4800" dirty="0"/>
              <a:t>сценическом искусстве (1183000 человек</a:t>
            </a:r>
            <a:r>
              <a:rPr lang="ru-RU" sz="4800" dirty="0" smtClean="0"/>
              <a:t>),</a:t>
            </a:r>
          </a:p>
          <a:p>
            <a:r>
              <a:rPr lang="ru-RU" sz="4800" dirty="0" smtClean="0"/>
              <a:t> в </a:t>
            </a:r>
            <a:r>
              <a:rPr lang="ru-RU" sz="4800" dirty="0"/>
              <a:t>рекламной индустрии (1028000 человек</a:t>
            </a:r>
            <a:r>
              <a:rPr lang="ru-RU" sz="4800" dirty="0" smtClean="0"/>
              <a:t>)</a:t>
            </a:r>
            <a:endParaRPr lang="ru-RU" sz="48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4631182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/>
              <a:t>Особая ценность креатива и культурных индустрий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28601" y="1828801"/>
            <a:ext cx="6471138" cy="5029200"/>
          </a:xfrm>
        </p:spPr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ru-RU" sz="5400" dirty="0" smtClean="0"/>
              <a:t>заключается </a:t>
            </a:r>
            <a:r>
              <a:rPr lang="ru-RU" sz="5400" dirty="0"/>
              <a:t>в том, что они являются мощным инструментом улучшения уровня занятости среди </a:t>
            </a:r>
            <a:r>
              <a:rPr lang="ru-RU" sz="5400" dirty="0" smtClean="0"/>
              <a:t>молодежи</a:t>
            </a:r>
            <a:endParaRPr lang="ru-RU" sz="5400" dirty="0"/>
          </a:p>
          <a:p>
            <a:endParaRPr lang="ru-RU" dirty="0"/>
          </a:p>
        </p:txBody>
      </p:sp>
      <p:pic>
        <p:nvPicPr>
          <p:cNvPr id="1026" name="Picture 2" descr="http://www.nk-online.ru/upload/resize_cache/iblock/073/1140_762_1/073d8afe61c453683804934fb10a073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3004" y="2260121"/>
            <a:ext cx="4210882" cy="35591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50517234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2254983"/>
          </a:xfrm>
        </p:spPr>
        <p:txBody>
          <a:bodyPr>
            <a:noAutofit/>
          </a:bodyPr>
          <a:lstStyle/>
          <a:p>
            <a:pPr algn="ctr"/>
            <a:r>
              <a:rPr lang="ru-RU" sz="5400" b="1" dirty="0"/>
              <a:t>В настоящее время существуют три крупнейших мировых рынка креативной индустрии: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3147645"/>
            <a:ext cx="10515600" cy="3029317"/>
          </a:xfrm>
        </p:spPr>
        <p:txBody>
          <a:bodyPr>
            <a:normAutofit/>
          </a:bodyPr>
          <a:lstStyle/>
          <a:p>
            <a:r>
              <a:rPr lang="ru-RU" sz="4800" dirty="0" smtClean="0"/>
              <a:t>Азиатско-Тихоокеанский </a:t>
            </a:r>
            <a:r>
              <a:rPr lang="ru-RU" sz="4800" dirty="0"/>
              <a:t>(АТР), </a:t>
            </a:r>
            <a:endParaRPr lang="ru-RU" sz="4800" dirty="0" smtClean="0"/>
          </a:p>
          <a:p>
            <a:r>
              <a:rPr lang="ru-RU" sz="4800" dirty="0" smtClean="0"/>
              <a:t>Европейский</a:t>
            </a:r>
            <a:r>
              <a:rPr lang="ru-RU" sz="4800" dirty="0"/>
              <a:t>, </a:t>
            </a:r>
            <a:endParaRPr lang="ru-RU" sz="4800" dirty="0" smtClean="0"/>
          </a:p>
          <a:p>
            <a:r>
              <a:rPr lang="ru-RU" sz="4800" dirty="0" smtClean="0"/>
              <a:t>Североамериканский</a:t>
            </a: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175771758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/>
              <a:t>Крупнейшими представителями креативных индустрий Европы является: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46185" y="1690688"/>
            <a:ext cx="11588261" cy="5167311"/>
          </a:xfrm>
        </p:spPr>
        <p:txBody>
          <a:bodyPr>
            <a:normAutofit fontScale="92500"/>
          </a:bodyPr>
          <a:lstStyle/>
          <a:p>
            <a:pPr algn="just"/>
            <a:r>
              <a:rPr lang="ru-RU" dirty="0" smtClean="0"/>
              <a:t>WPP </a:t>
            </a:r>
            <a:r>
              <a:rPr lang="ru-RU" dirty="0" err="1"/>
              <a:t>Group</a:t>
            </a:r>
            <a:r>
              <a:rPr lang="ru-RU" dirty="0"/>
              <a:t> – мировой лидер в области рекламных и маркетинговых услуг; </a:t>
            </a:r>
            <a:endParaRPr lang="ru-RU" dirty="0" smtClean="0"/>
          </a:p>
          <a:p>
            <a:pPr algn="just"/>
            <a:r>
              <a:rPr lang="ru-RU" dirty="0" err="1" smtClean="0"/>
              <a:t>Publicis</a:t>
            </a:r>
            <a:r>
              <a:rPr lang="ru-RU" dirty="0" smtClean="0"/>
              <a:t> </a:t>
            </a:r>
            <a:r>
              <a:rPr lang="ru-RU" dirty="0"/>
              <a:t>- третья по величине информационная группа в мире, вторая по медиа закупкам и консалтинга, первая в мире по охране здоровья и коммуникаций; </a:t>
            </a:r>
            <a:endParaRPr lang="ru-RU" dirty="0" smtClean="0"/>
          </a:p>
          <a:p>
            <a:pPr algn="just"/>
            <a:r>
              <a:rPr lang="ru-RU" dirty="0" err="1" smtClean="0"/>
              <a:t>Axel</a:t>
            </a:r>
            <a:r>
              <a:rPr lang="ru-RU" dirty="0" smtClean="0"/>
              <a:t> </a:t>
            </a:r>
            <a:r>
              <a:rPr lang="ru-RU" dirty="0" err="1"/>
              <a:t>Springer</a:t>
            </a:r>
            <a:r>
              <a:rPr lang="ru-RU" dirty="0"/>
              <a:t> - один из крупнейших цифровых издательств в Европе, охватывает большое количество мультимедийных брендов;</a:t>
            </a:r>
          </a:p>
          <a:p>
            <a:pPr algn="just"/>
            <a:r>
              <a:rPr lang="ru-RU" dirty="0" err="1"/>
              <a:t>Vivendi</a:t>
            </a:r>
            <a:r>
              <a:rPr lang="ru-RU" dirty="0"/>
              <a:t> - французский </a:t>
            </a:r>
            <a:r>
              <a:rPr lang="ru-RU" dirty="0" err="1"/>
              <a:t>медиаконгломерат</a:t>
            </a:r>
            <a:r>
              <a:rPr lang="ru-RU" dirty="0"/>
              <a:t>, что работает на рынке звукозаписи, телевещания, выпуска фильмов и телепередач, занимается издательской деятельностью, телекоммуникациями, разработкой компьютерных игр; </a:t>
            </a:r>
            <a:endParaRPr lang="ru-RU" dirty="0" smtClean="0"/>
          </a:p>
          <a:p>
            <a:pPr algn="just"/>
            <a:r>
              <a:rPr lang="ru-RU" dirty="0" err="1" smtClean="0"/>
              <a:t>Ubisoft</a:t>
            </a:r>
            <a:r>
              <a:rPr lang="ru-RU" dirty="0" smtClean="0"/>
              <a:t> </a:t>
            </a:r>
            <a:r>
              <a:rPr lang="ru-RU" dirty="0"/>
              <a:t>- компания, которая занимается издательством и разработкой видеоигр; </a:t>
            </a:r>
            <a:endParaRPr lang="ru-RU" dirty="0" smtClean="0"/>
          </a:p>
          <a:p>
            <a:pPr algn="just"/>
            <a:r>
              <a:rPr lang="ru-RU" dirty="0" err="1" smtClean="0"/>
              <a:t>Hachette</a:t>
            </a:r>
            <a:r>
              <a:rPr lang="ru-RU" dirty="0" smtClean="0"/>
              <a:t> </a:t>
            </a:r>
            <a:r>
              <a:rPr lang="ru-RU" dirty="0"/>
              <a:t>- крупнейшая издательская группа </a:t>
            </a:r>
            <a:r>
              <a:rPr lang="ru-RU" dirty="0" smtClean="0"/>
              <a:t>Франции</a:t>
            </a:r>
          </a:p>
          <a:p>
            <a:pPr algn="just"/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6744852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6000" b="1" i="1" dirty="0"/>
              <a:t>3. Современное развитие креативных индустрий в России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1026" name="Picture 2" descr="https://www.iphones.ru/wp-content/uploads/2016/03/8882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24379" y="2074863"/>
            <a:ext cx="6143241" cy="4102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14700150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2516098"/>
          </a:xfrm>
        </p:spPr>
        <p:txBody>
          <a:bodyPr>
            <a:normAutofit/>
          </a:bodyPr>
          <a:lstStyle/>
          <a:p>
            <a:pPr algn="ctr"/>
            <a:r>
              <a:rPr lang="ru-RU" sz="5400" b="1" dirty="0"/>
              <a:t>Впервые понятие «творческие индустрии»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2881223"/>
            <a:ext cx="10515600" cy="3295740"/>
          </a:xfrm>
        </p:spPr>
        <p:txBody>
          <a:bodyPr/>
          <a:lstStyle/>
          <a:p>
            <a:pPr marL="0" indent="0" algn="just">
              <a:buNone/>
            </a:pPr>
            <a:r>
              <a:rPr lang="ru-RU" sz="5400" dirty="0" smtClean="0"/>
              <a:t>зафиксировано </a:t>
            </a:r>
            <a:r>
              <a:rPr lang="ru-RU" sz="5400" dirty="0"/>
              <a:t>в государственном документе «Основы государственной культурной политики» в 2014 г.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7958939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5400" b="1" dirty="0"/>
              <a:t>Творческие индустрии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821360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3200" dirty="0" smtClean="0"/>
              <a:t>«– </a:t>
            </a:r>
            <a:r>
              <a:rPr lang="ru-RU" sz="3200" dirty="0"/>
              <a:t>компании, организации и объединения, производящие экономические ценности в процессе творческой деятельности, а также деятельности по капитализации культурных продуктов и их представлению на рынке. К сфере творческих индустрий относятся: промышленный дизайн и индустрия моды, музыкальная индустрия и индустрия кино, телевидение и производство компьютерных игр, галерейный бизнес, издательский бизнес и книготорговля, рекламное производство и средства массовой информации</a:t>
            </a:r>
            <a:r>
              <a:rPr lang="ru-RU" sz="3200" dirty="0" smtClean="0"/>
              <a:t>»</a:t>
            </a:r>
            <a:endParaRPr lang="ru-RU" sz="3200" dirty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10456888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5400" dirty="0"/>
              <a:t>С развитием креативных индустрий в мире появилось понятие «креативный город</a:t>
            </a:r>
            <a:r>
              <a:rPr lang="ru-RU" sz="5400" dirty="0" smtClean="0"/>
              <a:t>»</a:t>
            </a:r>
            <a:endParaRPr lang="ru-RU" sz="5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2778369"/>
            <a:ext cx="10515600" cy="3398594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4800" dirty="0" smtClean="0"/>
              <a:t>Главная </a:t>
            </a:r>
            <a:r>
              <a:rPr lang="ru-RU" sz="4800" dirty="0"/>
              <a:t>задача таких городов – создание инновационной среды, продукция или услуги которой могут внедряться в первую очередь на территории этого же </a:t>
            </a:r>
            <a:r>
              <a:rPr lang="ru-RU" sz="4800" dirty="0" smtClean="0"/>
              <a:t>города</a:t>
            </a: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42493739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5400" b="1" dirty="0"/>
              <a:t>Креативные индустрии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ru-RU" sz="4400" dirty="0" smtClean="0"/>
              <a:t>нацелены </a:t>
            </a:r>
            <a:r>
              <a:rPr lang="ru-RU" sz="4400" dirty="0"/>
              <a:t>на экономические показатели прибыльности, ориентируются на коммерческое и частное финансирование, не ограничены списком только культурных сфер деятельности и привязаны в большей степени к местному и региональному </a:t>
            </a:r>
            <a:r>
              <a:rPr lang="ru-RU" sz="4400" dirty="0" smtClean="0"/>
              <a:t>уровням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452699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2182132"/>
          </a:xfrm>
        </p:spPr>
        <p:txBody>
          <a:bodyPr>
            <a:normAutofit/>
          </a:bodyPr>
          <a:lstStyle/>
          <a:p>
            <a:pPr algn="ctr"/>
            <a:r>
              <a:rPr lang="ru-RU" sz="5400" b="1" dirty="0" smtClean="0"/>
              <a:t>Термин «</a:t>
            </a:r>
            <a:r>
              <a:rPr lang="ru-RU" sz="5400" b="1" dirty="0"/>
              <a:t>текст</a:t>
            </a:r>
            <a:r>
              <a:rPr lang="ru-RU" sz="5400" b="1" dirty="0" smtClean="0"/>
              <a:t>»</a:t>
            </a:r>
            <a:endParaRPr lang="ru-RU" sz="54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2547257"/>
            <a:ext cx="10515600" cy="4310743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5400" dirty="0" smtClean="0"/>
              <a:t>используется </a:t>
            </a:r>
            <a:r>
              <a:rPr lang="ru-RU" sz="5400" dirty="0"/>
              <a:t>для обозначения объектов, артефактов, событий, которые имеют значение и направлены на информирование и (или) </a:t>
            </a:r>
            <a:r>
              <a:rPr lang="ru-RU" sz="5400" dirty="0" smtClean="0"/>
              <a:t>развлечение</a:t>
            </a:r>
            <a:endParaRPr lang="ru-RU" sz="54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4414737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Дэвид </a:t>
            </a:r>
            <a:r>
              <a:rPr lang="ru-RU" b="1" dirty="0" err="1" smtClean="0"/>
              <a:t>Хезмондалш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 </a:t>
            </a:r>
            <a:r>
              <a:rPr lang="ru-RU" b="1" dirty="0"/>
              <a:t>«Культурные индустрии» (2008)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ru-RU" sz="4400" dirty="0" smtClean="0"/>
              <a:t>Культурные </a:t>
            </a:r>
            <a:r>
              <a:rPr lang="ru-RU" sz="4400" dirty="0"/>
              <a:t>индустрии – это институты (коммерческие компании, государственные и некоммерческие организации), участвующие в производстве социального смысла, «первичной целью которых является общение с аудиторией, создание текстов</a:t>
            </a:r>
            <a:r>
              <a:rPr lang="ru-RU" sz="4400" dirty="0" smtClean="0"/>
              <a:t>»</a:t>
            </a:r>
            <a:endParaRPr lang="ru-RU" sz="44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094003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768475"/>
          </a:xfrm>
        </p:spPr>
        <p:txBody>
          <a:bodyPr>
            <a:normAutofit/>
          </a:bodyPr>
          <a:lstStyle/>
          <a:p>
            <a:pPr algn="ctr"/>
            <a:r>
              <a:rPr lang="ru-RU" b="1" i="1" smtClean="0"/>
              <a:t>1.2</a:t>
            </a:r>
            <a:r>
              <a:rPr lang="ru-RU" b="1" i="1" dirty="0"/>
              <a:t>. Реклама как элемент ключевых креативных индустрий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2307771"/>
            <a:ext cx="10515600" cy="4245428"/>
          </a:xfrm>
        </p:spPr>
        <p:txBody>
          <a:bodyPr>
            <a:normAutofit fontScale="92500"/>
          </a:bodyPr>
          <a:lstStyle/>
          <a:p>
            <a:pPr marL="0" indent="0" algn="just">
              <a:buNone/>
            </a:pPr>
            <a:r>
              <a:rPr lang="ru-RU" sz="4400" dirty="0" smtClean="0"/>
              <a:t>Реклама</a:t>
            </a:r>
            <a:r>
              <a:rPr lang="ru-RU" sz="4400" b="1" dirty="0" smtClean="0"/>
              <a:t> </a:t>
            </a:r>
            <a:r>
              <a:rPr lang="ru-RU" sz="4400" dirty="0" smtClean="0"/>
              <a:t>в </a:t>
            </a:r>
            <a:r>
              <a:rPr lang="ru-RU" sz="4400" dirty="0"/>
              <a:t>современном мире как сложное, комплексное, многофункциональное явление, основанное на взаимосвязи множества экономических и социальных факторов, стала неотъемлемой частью социокультурной, политической и экономической жизни </a:t>
            </a:r>
            <a:r>
              <a:rPr lang="ru-RU" sz="4400" dirty="0" smtClean="0"/>
              <a:t>общества</a:t>
            </a:r>
            <a:endParaRPr lang="ru-RU" sz="44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5023833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5400" b="1" dirty="0" smtClean="0"/>
              <a:t>Этимология слова «реклама» </a:t>
            </a:r>
            <a:endParaRPr lang="ru-RU" sz="54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53150" y="1825624"/>
            <a:ext cx="5200650" cy="4822825"/>
          </a:xfrm>
        </p:spPr>
        <p:txBody>
          <a:bodyPr>
            <a:normAutofit fontScale="92500" lnSpcReduction="20000"/>
          </a:bodyPr>
          <a:lstStyle/>
          <a:p>
            <a:pPr marL="0" indent="0" algn="just">
              <a:buNone/>
            </a:pPr>
            <a:r>
              <a:rPr lang="ru-RU" sz="6000" dirty="0" smtClean="0"/>
              <a:t>Общим </a:t>
            </a:r>
            <a:r>
              <a:rPr lang="ru-RU" sz="6000" dirty="0"/>
              <a:t>источником общепризнанно считается глагол </a:t>
            </a:r>
            <a:r>
              <a:rPr lang="ru-RU" sz="6000" b="1" dirty="0"/>
              <a:t>«</a:t>
            </a:r>
            <a:r>
              <a:rPr lang="ru-RU" sz="6000" b="1" dirty="0" err="1"/>
              <a:t>reclamare</a:t>
            </a:r>
            <a:r>
              <a:rPr lang="ru-RU" sz="6000" b="1" dirty="0"/>
              <a:t>» </a:t>
            </a:r>
            <a:r>
              <a:rPr lang="ru-RU" sz="6000" dirty="0"/>
              <a:t>- кричать, </a:t>
            </a:r>
            <a:r>
              <a:rPr lang="ru-RU" sz="6000" dirty="0" smtClean="0"/>
              <a:t>выкрикивать</a:t>
            </a:r>
            <a:endParaRPr lang="ru-RU" sz="6000" dirty="0"/>
          </a:p>
        </p:txBody>
      </p:sp>
      <p:pic>
        <p:nvPicPr>
          <p:cNvPr id="1026" name="Picture 2" descr="http://www.ikovrov.ru/images/stories/articles/2016/14042016/lilya.jpg"/>
          <p:cNvPicPr>
            <a:picLocks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4640"/>
          <a:stretch/>
        </p:blipFill>
        <p:spPr bwMode="auto">
          <a:xfrm>
            <a:off x="1031875" y="1539876"/>
            <a:ext cx="4302125" cy="46091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5664203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5400" b="1" dirty="0" smtClean="0"/>
              <a:t>В современной немецкой лексике </a:t>
            </a:r>
            <a:endParaRPr lang="ru-RU" sz="54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5032375"/>
          </a:xfrm>
        </p:spPr>
        <p:txBody>
          <a:bodyPr>
            <a:normAutofit fontScale="92500" lnSpcReduction="10000"/>
          </a:bodyPr>
          <a:lstStyle/>
          <a:p>
            <a:pPr marL="0" indent="0" algn="just">
              <a:buNone/>
            </a:pPr>
            <a:r>
              <a:rPr lang="ru-RU" sz="6000" dirty="0" smtClean="0"/>
              <a:t>используется </a:t>
            </a:r>
            <a:r>
              <a:rPr lang="ru-RU" sz="6000" dirty="0"/>
              <a:t>слово </a:t>
            </a:r>
            <a:r>
              <a:rPr lang="ru-RU" sz="6000" b="1" dirty="0"/>
              <a:t>«</a:t>
            </a:r>
            <a:r>
              <a:rPr lang="ru-RU" sz="6000" b="1" dirty="0" err="1"/>
              <a:t>werbung</a:t>
            </a:r>
            <a:r>
              <a:rPr lang="ru-RU" sz="6000" b="1" dirty="0" smtClean="0"/>
              <a:t>»</a:t>
            </a:r>
            <a:r>
              <a:rPr lang="ru-RU" sz="6000" dirty="0" smtClean="0"/>
              <a:t>, </a:t>
            </a:r>
            <a:r>
              <a:rPr lang="ru-RU" sz="6000" dirty="0"/>
              <a:t>акцентирующее воздействие рекламы. </a:t>
            </a:r>
            <a:endParaRPr lang="ru-RU" sz="6000" dirty="0" smtClean="0"/>
          </a:p>
          <a:p>
            <a:pPr marL="0" indent="0" algn="just">
              <a:buNone/>
            </a:pPr>
            <a:r>
              <a:rPr lang="ru-RU" sz="6000" dirty="0" smtClean="0"/>
              <a:t>Слово </a:t>
            </a:r>
            <a:r>
              <a:rPr lang="ru-RU" sz="6000" dirty="0"/>
              <a:t>«</a:t>
            </a:r>
            <a:r>
              <a:rPr lang="ru-RU" sz="6000" dirty="0" err="1"/>
              <a:t>werbung</a:t>
            </a:r>
            <a:r>
              <a:rPr lang="ru-RU" sz="6000" dirty="0"/>
              <a:t>» в русском языке имеет слово с родственным корнем </a:t>
            </a:r>
            <a:r>
              <a:rPr lang="ru-RU" sz="6000" b="1" dirty="0"/>
              <a:t>«вербовать</a:t>
            </a:r>
            <a:r>
              <a:rPr lang="ru-RU" sz="6000" b="1" dirty="0" smtClean="0"/>
              <a:t>»</a:t>
            </a:r>
            <a:endParaRPr lang="ru-RU" sz="6000" b="1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9375963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888</TotalTime>
  <Words>1339</Words>
  <Application>Microsoft Office PowerPoint</Application>
  <PresentationFormat>Широкоэкранный</PresentationFormat>
  <Paragraphs>96</Paragraphs>
  <Slides>38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38</vt:i4>
      </vt:variant>
    </vt:vector>
  </HeadingPairs>
  <TitlesOfParts>
    <vt:vector size="43" baseType="lpstr">
      <vt:lpstr>Arial</vt:lpstr>
      <vt:lpstr>Calibri</vt:lpstr>
      <vt:lpstr>Calibri Light</vt:lpstr>
      <vt:lpstr>Symbol</vt:lpstr>
      <vt:lpstr>Тема Office</vt:lpstr>
      <vt:lpstr>ТЕМА ЛЕКЦИИ 2. ОСНОВНЫЕ ЭТАПЫ И ТЕНДЕНЦИИ РАЗВИТИЯ КРЕАТИВНОЙ ИНДУСТРИИ  </vt:lpstr>
      <vt:lpstr>1. Основные характеристики креативных индустрий </vt:lpstr>
      <vt:lpstr>Креативные индустрии </vt:lpstr>
      <vt:lpstr>Креативные индустрии </vt:lpstr>
      <vt:lpstr>Термин «текст»</vt:lpstr>
      <vt:lpstr>Дэвид Хезмондалш  «Культурные индустрии» (2008)</vt:lpstr>
      <vt:lpstr>1.2. Реклама как элемент ключевых креативных индустрий</vt:lpstr>
      <vt:lpstr>Этимология слова «реклама» </vt:lpstr>
      <vt:lpstr>В современной немецкой лексике </vt:lpstr>
      <vt:lpstr>В английском языке </vt:lpstr>
      <vt:lpstr>Романские языки (французский, итальянский, испанский) </vt:lpstr>
      <vt:lpstr>Определения рекламы</vt:lpstr>
      <vt:lpstr>Определения рекламы</vt:lpstr>
      <vt:lpstr>Определения рекламы</vt:lpstr>
      <vt:lpstr>Определения рекламы</vt:lpstr>
      <vt:lpstr>Определения рекламы</vt:lpstr>
      <vt:lpstr>Определения рекламы</vt:lpstr>
      <vt:lpstr>Определения рекламы</vt:lpstr>
      <vt:lpstr>Определения рекламы</vt:lpstr>
      <vt:lpstr>Определения рекламы</vt:lpstr>
      <vt:lpstr>1.2. Паблик рилейшнз в креативных индустриях  </vt:lpstr>
      <vt:lpstr>Особенности общественности:  </vt:lpstr>
      <vt:lpstr>Паблик рилейшнз </vt:lpstr>
      <vt:lpstr>Цель акций ПР</vt:lpstr>
      <vt:lpstr>Практика PR </vt:lpstr>
      <vt:lpstr>Свои функции PR могут выполнять в следующих сферах человеческой деятельности:  </vt:lpstr>
      <vt:lpstr>2. Тенденции развития креативных индустрий в странах  Европейского Союза  </vt:lpstr>
      <vt:lpstr>В одном из определений Конференции ООН по торговле и развитие (ЮНКТАД) подчеркивается</vt:lpstr>
      <vt:lpstr>Доход от функционирования креативных индустрий европейских стран </vt:lpstr>
      <vt:lpstr>Европейский альянс креативных индустрий (European Creative Industries Alliance - ECIA)</vt:lpstr>
      <vt:lpstr>Наибольшее количество занятых креативной деятельностью </vt:lpstr>
      <vt:lpstr>Особая ценность креатива и культурных индустрий </vt:lpstr>
      <vt:lpstr>В настоящее время существуют три крупнейших мировых рынка креативной индустрии: </vt:lpstr>
      <vt:lpstr>Крупнейшими представителями креативных индустрий Европы является: </vt:lpstr>
      <vt:lpstr>3. Современное развитие креативных индустрий в России </vt:lpstr>
      <vt:lpstr>Впервые понятие «творческие индустрии» </vt:lpstr>
      <vt:lpstr>Творческие индустрии </vt:lpstr>
      <vt:lpstr>С развитием креативных индустрий в мире появилось понятие «креативный город»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ИгорьНаташа</dc:creator>
  <cp:lastModifiedBy>ИгорьНаташа</cp:lastModifiedBy>
  <cp:revision>22</cp:revision>
  <dcterms:created xsi:type="dcterms:W3CDTF">2020-08-17T04:58:55Z</dcterms:created>
  <dcterms:modified xsi:type="dcterms:W3CDTF">2020-08-26T08:02:20Z</dcterms:modified>
</cp:coreProperties>
</file>